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8E3"/>
    <a:srgbClr val="EAE6E2"/>
    <a:srgbClr val="0A0900"/>
    <a:srgbClr val="CAC2B7"/>
    <a:srgbClr val="DC4F4E"/>
    <a:srgbClr val="A23C38"/>
    <a:srgbClr val="FDEAE5"/>
    <a:srgbClr val="151515"/>
    <a:srgbClr val="A1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5A512-F7AE-394D-8537-FEC53A3DFB32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B6692-2BD3-7E4A-8676-F9775BE957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7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07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21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90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4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21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8B6692-2BD3-7E4A-8676-F9775BE957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5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m Logo">
    <p:bg>
      <p:bgPr>
        <a:solidFill>
          <a:srgbClr val="A23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30" y="1290819"/>
            <a:ext cx="56896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72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 - til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03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96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 undertekst LYS">
    <p:bg>
      <p:bgPr>
        <a:solidFill>
          <a:srgbClr val="FAE8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4314" y="3732004"/>
            <a:ext cx="4874034" cy="11796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15151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6350"/>
            <a:ext cx="1019175" cy="7239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84312" y="2639516"/>
            <a:ext cx="10979869" cy="976746"/>
          </a:xfrm>
          <a:prstGeom prst="rect">
            <a:avLst/>
          </a:prstGeom>
        </p:spPr>
        <p:txBody>
          <a:bodyPr anchor="b"/>
          <a:lstStyle>
            <a:lvl1pPr>
              <a:defRPr sz="5000" b="1">
                <a:solidFill>
                  <a:srgbClr val="15151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71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 undertekst MØ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4314" y="3732004"/>
            <a:ext cx="4874034" cy="11796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6350"/>
            <a:ext cx="1019175" cy="7239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84312" y="2639516"/>
            <a:ext cx="10979869" cy="976746"/>
          </a:xfrm>
          <a:prstGeom prst="rect">
            <a:avLst/>
          </a:prstGeom>
        </p:spPr>
        <p:txBody>
          <a:bodyPr anchor="b"/>
          <a:lstStyle>
            <a:lvl1pPr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647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">
    <p:bg>
      <p:bgPr>
        <a:solidFill>
          <a:srgbClr val="FAE8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992582" y="2795535"/>
            <a:ext cx="6206836" cy="158473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ctr">
              <a:defRPr sz="3200" b="0" i="1">
                <a:solidFill>
                  <a:srgbClr val="A23C38"/>
                </a:solidFill>
                <a:latin typeface="+mn-lt"/>
              </a:defRPr>
            </a:lvl1pPr>
          </a:lstStyle>
          <a:p>
            <a:r>
              <a:rPr lang="en-US" dirty="0"/>
              <a:t>Edit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992582" y="4639685"/>
            <a:ext cx="6206836" cy="389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rgbClr val="A23C3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399569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">
    <p:bg>
      <p:bgPr>
        <a:solidFill>
          <a:srgbClr val="A23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992582" y="2795535"/>
            <a:ext cx="6206836" cy="158473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ctr">
              <a:defRPr sz="3200" b="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Edit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992582" y="4639685"/>
            <a:ext cx="6206836" cy="389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text</a:t>
            </a: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opstilling UDEN animation">
    <p:bg>
      <p:bgPr>
        <a:solidFill>
          <a:srgbClr val="FAE8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179871"/>
            <a:ext cx="10515600" cy="690494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1"/>
          </p:nvPr>
        </p:nvSpPr>
        <p:spPr>
          <a:xfrm>
            <a:off x="839788" y="6076341"/>
            <a:ext cx="3932237" cy="383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15151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6350"/>
            <a:ext cx="1019175" cy="723900"/>
          </a:xfrm>
          <a:prstGeom prst="rect">
            <a:avLst/>
          </a:prstGeom>
        </p:spPr>
      </p:pic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18CFE23-1C6D-406B-9642-63CC31420B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994897"/>
            <a:ext cx="10515600" cy="39356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48302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opstilling MED animation">
    <p:bg>
      <p:bgPr>
        <a:solidFill>
          <a:srgbClr val="FAE8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179871"/>
            <a:ext cx="10515600" cy="690494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1"/>
          </p:nvPr>
        </p:nvSpPr>
        <p:spPr>
          <a:xfrm>
            <a:off x="839788" y="6076341"/>
            <a:ext cx="3932237" cy="383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15151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6350"/>
            <a:ext cx="1019175" cy="723900"/>
          </a:xfrm>
          <a:prstGeom prst="rect">
            <a:avLst/>
          </a:prstGeom>
        </p:spPr>
      </p:pic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D0BEE50-5873-47E1-A6A3-E8B1B82EAC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2044469"/>
            <a:ext cx="10515600" cy="39074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59463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5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hlink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Grafik. Klik på grafik = indsæ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FAE8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9"/>
          <p:cNvSpPr>
            <a:spLocks noGrp="1"/>
          </p:cNvSpPr>
          <p:nvPr>
            <p:ph idx="1"/>
          </p:nvPr>
        </p:nvSpPr>
        <p:spPr>
          <a:xfrm>
            <a:off x="6096000" y="6351"/>
            <a:ext cx="6095999" cy="6851648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282239"/>
            <a:ext cx="3933825" cy="6953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rgbClr val="151515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88330"/>
            <a:ext cx="3932237" cy="2704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15151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839788" y="6076341"/>
            <a:ext cx="3932237" cy="383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15151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6350"/>
            <a:ext cx="101917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06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6350"/>
            <a:ext cx="101917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45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49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65" r:id="rId3"/>
    <p:sldLayoutId id="2147483661" r:id="rId4"/>
    <p:sldLayoutId id="2147483663" r:id="rId5"/>
    <p:sldLayoutId id="2147483650" r:id="rId6"/>
    <p:sldLayoutId id="2147483664" r:id="rId7"/>
    <p:sldLayoutId id="2147483649" r:id="rId8"/>
    <p:sldLayoutId id="2147483653" r:id="rId9"/>
    <p:sldLayoutId id="2147483652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AW@journalistforbundet.dk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AW@journalistforbundet.dk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3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05842" y="2468480"/>
            <a:ext cx="102283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“The Danish model”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Government media support in Denmark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0"/>
            <a:ext cx="3866101" cy="13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49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3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05842" y="2468480"/>
            <a:ext cx="1002213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Thanks…!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pPr>
              <a:tabLst>
                <a:tab pos="9420225" algn="r"/>
              </a:tabLst>
            </a:pPr>
            <a:r>
              <a:rPr lang="en-US" sz="2400" i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LAW@journalistforbundet.dk</a:t>
            </a:r>
            <a:r>
              <a:rPr lang="en-US" sz="2400" i="1" dirty="0">
                <a:solidFill>
                  <a:schemeClr val="bg1"/>
                </a:solidFill>
              </a:rPr>
              <a:t>  	www.journalistforbundet.dk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0"/>
            <a:ext cx="3866101" cy="13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3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05842" y="2468480"/>
            <a:ext cx="100221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Mr. Lars Werge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2400" b="1" i="1" dirty="0">
                <a:solidFill>
                  <a:schemeClr val="bg1"/>
                </a:solidFill>
              </a:rPr>
              <a:t>President, The Danish Union of Journalists, </a:t>
            </a:r>
            <a:br>
              <a:rPr lang="en-US" sz="2400" b="1" i="1" dirty="0">
                <a:solidFill>
                  <a:schemeClr val="bg1"/>
                </a:solidFill>
              </a:rPr>
            </a:br>
            <a:r>
              <a:rPr lang="en-US" sz="2400" b="1" i="1" dirty="0">
                <a:solidFill>
                  <a:schemeClr val="bg1"/>
                </a:solidFill>
              </a:rPr>
              <a:t>media &amp; communication</a:t>
            </a:r>
            <a:br>
              <a:rPr lang="en-US" sz="2400" b="1" i="1" dirty="0">
                <a:solidFill>
                  <a:schemeClr val="bg1"/>
                </a:solidFill>
              </a:rPr>
            </a:br>
            <a:endParaRPr lang="en-US" sz="2400" b="1" i="1" dirty="0">
              <a:solidFill>
                <a:schemeClr val="bg1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r>
              <a:rPr lang="en-US" sz="2400" i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LAW@journalistforbundet.dk</a:t>
            </a:r>
            <a:endParaRPr lang="en-US" sz="2400" i="1" dirty="0">
              <a:solidFill>
                <a:schemeClr val="bg1"/>
              </a:solidFill>
            </a:endParaRPr>
          </a:p>
          <a:p>
            <a:endParaRPr lang="en-US" sz="2400" i="1" dirty="0">
              <a:solidFill>
                <a:schemeClr val="bg1"/>
              </a:solidFill>
            </a:endParaRPr>
          </a:p>
          <a:p>
            <a:r>
              <a:rPr lang="en-US" sz="2400" i="1" dirty="0">
                <a:solidFill>
                  <a:schemeClr val="bg1"/>
                </a:solidFill>
              </a:rPr>
              <a:t>www.journalistforbundet.dk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81" y="0"/>
            <a:ext cx="3866101" cy="138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6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da-DK" sz="4000" dirty="0" err="1"/>
              <a:t>Conclusion</a:t>
            </a:r>
            <a:r>
              <a:rPr lang="da-DK" sz="4000" dirty="0"/>
              <a:t>: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0563552" cy="36038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The Danish model for media support was made </a:t>
            </a:r>
            <a:br>
              <a:rPr lang="en-US" b="1" dirty="0"/>
            </a:br>
            <a:r>
              <a:rPr lang="en-US" b="1" dirty="0"/>
              <a:t>to support democracy and the Danish language.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The idea and model remains good.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But it has been facing a serious political </a:t>
            </a:r>
            <a:br>
              <a:rPr lang="en-US" b="1" dirty="0"/>
            </a:br>
            <a:r>
              <a:rPr lang="en-US" b="1" dirty="0"/>
              <a:t>and economic attack!	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2064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en-US" sz="4000" dirty="0"/>
              <a:t>The Danish model:</a:t>
            </a:r>
            <a:endParaRPr lang="da-DK" sz="400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0563552" cy="36038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Government financial support for public service TV</a:t>
            </a:r>
            <a:br>
              <a:rPr lang="en-US" b="1" dirty="0"/>
            </a:br>
            <a:r>
              <a:rPr lang="en-US" b="1" dirty="0"/>
              <a:t>and for private newspapers, magazines and internet-media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“Arms-length”: </a:t>
            </a:r>
            <a:br>
              <a:rPr lang="en-US" b="1" dirty="0"/>
            </a:br>
            <a:r>
              <a:rPr lang="en-US" b="1" dirty="0"/>
              <a:t>Distance between the state and the editorial staff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92707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en-US" sz="4000" dirty="0"/>
              <a:t>The Danish model, items:</a:t>
            </a:r>
            <a:endParaRPr lang="da-DK" sz="400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1000816" cy="3603812"/>
          </a:xfrm>
        </p:spPr>
        <p:txBody>
          <a:bodyPr/>
          <a:lstStyle/>
          <a:p>
            <a:pPr marL="447675" indent="-447675">
              <a:buAutoNum type="alphaUcPeriod"/>
            </a:pPr>
            <a:r>
              <a:rPr lang="en-US" b="1" dirty="0"/>
              <a:t>Government support for public service radio and TV,</a:t>
            </a:r>
            <a:br>
              <a:rPr lang="en-US" b="1" dirty="0"/>
            </a:br>
            <a:r>
              <a:rPr lang="en-US" b="1" dirty="0"/>
              <a:t>primarily </a:t>
            </a:r>
            <a:r>
              <a:rPr lang="en-US" b="1" dirty="0" err="1"/>
              <a:t>Danmarks</a:t>
            </a:r>
            <a:r>
              <a:rPr lang="en-US" b="1" dirty="0"/>
              <a:t> Radio (Danish Broadcast)</a:t>
            </a:r>
            <a:br>
              <a:rPr lang="en-US" b="1" dirty="0"/>
            </a:br>
            <a:endParaRPr lang="en-US" b="1" dirty="0"/>
          </a:p>
          <a:p>
            <a:pPr marL="447675" indent="-447675">
              <a:buAutoNum type="alphaUcPeriod"/>
            </a:pPr>
            <a:r>
              <a:rPr lang="en-US" b="1" dirty="0"/>
              <a:t>Production support for established newspapers, </a:t>
            </a:r>
            <a:br>
              <a:rPr lang="en-US" b="1" dirty="0"/>
            </a:br>
            <a:r>
              <a:rPr lang="en-US" b="1" dirty="0"/>
              <a:t>magazines, and support for innovation of new media</a:t>
            </a:r>
            <a:br>
              <a:rPr lang="en-US" b="1" dirty="0"/>
            </a:br>
            <a:endParaRPr lang="en-US" b="1" dirty="0"/>
          </a:p>
          <a:p>
            <a:pPr marL="447675" indent="-447675">
              <a:buAutoNum type="alphaUcPeriod"/>
            </a:pPr>
            <a:r>
              <a:rPr lang="en-US" b="1" dirty="0"/>
              <a:t>Other: TV 2-regions, Radio 24Syv etc.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34711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en-US" sz="4000" dirty="0"/>
              <a:t>The Danish model, economy:</a:t>
            </a:r>
            <a:endParaRPr lang="da-DK" sz="400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1000816" cy="3603812"/>
          </a:xfrm>
        </p:spPr>
        <p:txBody>
          <a:bodyPr/>
          <a:lstStyle/>
          <a:p>
            <a:pPr marL="0" indent="0">
              <a:buNone/>
              <a:tabLst>
                <a:tab pos="7172325" algn="r"/>
                <a:tab pos="9953625" algn="r"/>
              </a:tabLst>
            </a:pPr>
            <a:r>
              <a:rPr lang="da-DK" b="1" dirty="0"/>
              <a:t>	2018 	2023</a:t>
            </a:r>
            <a:br>
              <a:rPr lang="da-DK" b="1" dirty="0"/>
            </a:br>
            <a:br>
              <a:rPr lang="da-DK" b="1" dirty="0"/>
            </a:br>
            <a:r>
              <a:rPr lang="da-DK" b="1" dirty="0"/>
              <a:t>A. Danmarks Radio 	500 mio. € 	410 mio. €</a:t>
            </a:r>
            <a:br>
              <a:rPr lang="da-DK" b="1" dirty="0"/>
            </a:br>
            <a:br>
              <a:rPr lang="da-DK" b="1" dirty="0"/>
            </a:br>
            <a:r>
              <a:rPr lang="da-DK" b="1" dirty="0"/>
              <a:t>B. Production and innovation 	55 mio. € 	60 mio. €</a:t>
            </a:r>
            <a:br>
              <a:rPr lang="da-DK" b="1" dirty="0"/>
            </a:br>
            <a:br>
              <a:rPr lang="da-DK" b="1" dirty="0"/>
            </a:br>
            <a:r>
              <a:rPr lang="da-DK" b="1" dirty="0"/>
              <a:t>Total 	660 mio. € 	608 mio. €</a:t>
            </a:r>
          </a:p>
        </p:txBody>
      </p:sp>
    </p:spTree>
    <p:extLst>
      <p:ext uri="{BB962C8B-B14F-4D97-AF65-F5344CB8AC3E}">
        <p14:creationId xmlns:p14="http://schemas.microsoft.com/office/powerpoint/2010/main" val="117265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en-US" sz="4000" dirty="0"/>
              <a:t>Media support until 2018</a:t>
            </a:r>
            <a:endParaRPr lang="da-DK" sz="400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1000816" cy="3603812"/>
          </a:xfrm>
        </p:spPr>
        <p:txBody>
          <a:bodyPr/>
          <a:lstStyle/>
          <a:p>
            <a:pPr marL="0" indent="0">
              <a:buNone/>
              <a:tabLst>
                <a:tab pos="7172325" algn="r"/>
                <a:tab pos="9953625" algn="r"/>
              </a:tabLst>
            </a:pPr>
            <a:r>
              <a:rPr lang="en-US" b="1" dirty="0"/>
              <a:t>Parliament decides the general budget </a:t>
            </a:r>
            <a:br>
              <a:rPr lang="en-US" b="1" dirty="0"/>
            </a:br>
            <a:r>
              <a:rPr lang="en-US" b="1" dirty="0"/>
              <a:t>for media support (3-5 years).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Danmark's Radio charges a license directly </a:t>
            </a:r>
            <a:br>
              <a:rPr lang="en-US" b="1" dirty="0"/>
            </a:br>
            <a:r>
              <a:rPr lang="en-US" b="1" dirty="0"/>
              <a:t>from the citizens.</a:t>
            </a:r>
            <a:br>
              <a:rPr lang="en-US" b="1" dirty="0"/>
            </a:br>
            <a:br>
              <a:rPr lang="en-US" b="1" dirty="0"/>
            </a:br>
            <a:r>
              <a:rPr lang="da-DK" b="1" dirty="0"/>
              <a:t>An independent media board (Medienævn) </a:t>
            </a:r>
            <a:r>
              <a:rPr lang="en-US" b="1" dirty="0"/>
              <a:t>grants </a:t>
            </a:r>
            <a:r>
              <a:rPr lang="en-US" b="1"/>
              <a:t>support </a:t>
            </a:r>
            <a:br>
              <a:rPr lang="en-US" b="1"/>
            </a:br>
            <a:r>
              <a:rPr lang="en-US" b="1"/>
              <a:t>to </a:t>
            </a:r>
            <a:r>
              <a:rPr lang="en-US" b="1" dirty="0"/>
              <a:t>private media based on objective criteria.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24472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en-US" sz="4000" dirty="0"/>
              <a:t>Media support, 2019-</a:t>
            </a:r>
            <a:endParaRPr lang="da-DK" sz="400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1000816" cy="3603812"/>
          </a:xfrm>
        </p:spPr>
        <p:txBody>
          <a:bodyPr/>
          <a:lstStyle/>
          <a:p>
            <a:pPr marL="0" indent="0">
              <a:buNone/>
              <a:tabLst>
                <a:tab pos="7172325" algn="r"/>
                <a:tab pos="9953625" algn="r"/>
              </a:tabLst>
            </a:pPr>
            <a:r>
              <a:rPr lang="en-US" b="1" dirty="0"/>
              <a:t>Political attacks on </a:t>
            </a:r>
            <a:r>
              <a:rPr lang="en-US" b="1" dirty="0" err="1"/>
              <a:t>Danmarks</a:t>
            </a:r>
            <a:r>
              <a:rPr lang="en-US" b="1" dirty="0"/>
              <a:t> Radio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“A shorter arm length”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From license to tax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DR reduction of about 20 percent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Total media support cut of almost 10 percent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65446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1332-2E5A-420B-B409-AB124DE1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834" y="1179871"/>
            <a:ext cx="10295965" cy="690494"/>
          </a:xfrm>
        </p:spPr>
        <p:txBody>
          <a:bodyPr/>
          <a:lstStyle/>
          <a:p>
            <a:r>
              <a:rPr lang="en-US" sz="4000"/>
              <a:t>Roll back…?!</a:t>
            </a:r>
            <a:endParaRPr lang="da-DK" sz="400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AFDDD7-7701-4774-8EB8-E72E864E88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57834" y="2698377"/>
            <a:ext cx="11000816" cy="36038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Parliamentary elections on 5 June 2019 </a:t>
            </a:r>
            <a:br>
              <a:rPr lang="en-US" b="1" dirty="0"/>
            </a:br>
            <a:endParaRPr lang="en-US" b="1" dirty="0"/>
          </a:p>
          <a:p>
            <a:pPr marL="0" indent="0">
              <a:buNone/>
            </a:pPr>
            <a:r>
              <a:rPr lang="en-US" b="1" dirty="0"/>
              <a:t>New government?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DJ will argue for both economic and ethical improvements:</a:t>
            </a:r>
            <a:br>
              <a:rPr lang="en-US" b="1" dirty="0"/>
            </a:br>
            <a:r>
              <a:rPr lang="en-US" b="1" dirty="0"/>
              <a:t>“A longer arm” and editorial independence</a:t>
            </a:r>
          </a:p>
        </p:txBody>
      </p:sp>
    </p:spTree>
    <p:extLst>
      <p:ext uri="{BB962C8B-B14F-4D97-AF65-F5344CB8AC3E}">
        <p14:creationId xmlns:p14="http://schemas.microsoft.com/office/powerpoint/2010/main" val="224804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Dansk Journalistforbund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A23D39"/>
      </a:accent1>
      <a:accent2>
        <a:srgbClr val="DC4F4E"/>
      </a:accent2>
      <a:accent3>
        <a:srgbClr val="EEAEA2"/>
      </a:accent3>
      <a:accent4>
        <a:srgbClr val="FAE8E3"/>
      </a:accent4>
      <a:accent5>
        <a:srgbClr val="CAC2B7"/>
      </a:accent5>
      <a:accent6>
        <a:srgbClr val="EAE6E2"/>
      </a:accent6>
      <a:hlink>
        <a:srgbClr val="818083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J_Præsentation_2018.potx" id="{7244B14E-171F-4909-9EF3-1807E2E3934F}" vid="{DAC1D301-B14F-471C-BFDD-1EBCFB3AB9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DJ_Præsentation_2018</Template>
  <TotalTime>926</TotalTime>
  <Words>105</Words>
  <Application>Microsoft Office PowerPoint</Application>
  <PresentationFormat>Widescreen</PresentationFormat>
  <Paragraphs>42</Paragraphs>
  <Slides>10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Office-tema</vt:lpstr>
      <vt:lpstr>PowerPoint-præsentation</vt:lpstr>
      <vt:lpstr>PowerPoint-præsentation</vt:lpstr>
      <vt:lpstr>Conclusion:</vt:lpstr>
      <vt:lpstr>The Danish model:</vt:lpstr>
      <vt:lpstr>The Danish model, items:</vt:lpstr>
      <vt:lpstr>The Danish model, economy:</vt:lpstr>
      <vt:lpstr>Media support until 2018</vt:lpstr>
      <vt:lpstr>Media support, 2019-</vt:lpstr>
      <vt:lpstr>Roll back…?!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DYB</dc:creator>
  <cp:lastModifiedBy>Hans Jørgen Dybro</cp:lastModifiedBy>
  <cp:revision>90</cp:revision>
  <dcterms:created xsi:type="dcterms:W3CDTF">2019-05-06T13:51:42Z</dcterms:created>
  <dcterms:modified xsi:type="dcterms:W3CDTF">2019-05-21T18:40:51Z</dcterms:modified>
</cp:coreProperties>
</file>